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4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6" r:id="rId10"/>
    <p:sldId id="264" r:id="rId11"/>
    <p:sldId id="265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B1A8-075F-42A1-9CC7-464901061D88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5DF5-7FF8-4F42-ACFA-39FFCD4F1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90845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B1A8-075F-42A1-9CC7-464901061D88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5DF5-7FF8-4F42-ACFA-39FFCD4F1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0935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B1A8-075F-42A1-9CC7-464901061D88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5DF5-7FF8-4F42-ACFA-39FFCD4F15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225012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B1A8-075F-42A1-9CC7-464901061D88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5DF5-7FF8-4F42-ACFA-39FFCD4F1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38579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B1A8-075F-42A1-9CC7-464901061D88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5DF5-7FF8-4F42-ACFA-39FFCD4F15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058541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B1A8-075F-42A1-9CC7-464901061D88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5DF5-7FF8-4F42-ACFA-39FFCD4F1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6023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B1A8-075F-42A1-9CC7-464901061D88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5DF5-7FF8-4F42-ACFA-39FFCD4F1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2767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B1A8-075F-42A1-9CC7-464901061D88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5DF5-7FF8-4F42-ACFA-39FFCD4F1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8959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B1A8-075F-42A1-9CC7-464901061D88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5DF5-7FF8-4F42-ACFA-39FFCD4F1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583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B1A8-075F-42A1-9CC7-464901061D88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5DF5-7FF8-4F42-ACFA-39FFCD4F1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1054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B1A8-075F-42A1-9CC7-464901061D88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5DF5-7FF8-4F42-ACFA-39FFCD4F1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9022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B1A8-075F-42A1-9CC7-464901061D88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5DF5-7FF8-4F42-ACFA-39FFCD4F1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1557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B1A8-075F-42A1-9CC7-464901061D88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5DF5-7FF8-4F42-ACFA-39FFCD4F1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06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B1A8-075F-42A1-9CC7-464901061D88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5DF5-7FF8-4F42-ACFA-39FFCD4F1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3747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B1A8-075F-42A1-9CC7-464901061D88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5DF5-7FF8-4F42-ACFA-39FFCD4F1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9699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2B1A8-075F-42A1-9CC7-464901061D88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5DF5-7FF8-4F42-ACFA-39FFCD4F1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9121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2B1A8-075F-42A1-9CC7-464901061D88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08E5DF5-7FF8-4F42-ACFA-39FFCD4F1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4757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3" r:id="rId1"/>
    <p:sldLayoutId id="2147484244" r:id="rId2"/>
    <p:sldLayoutId id="2147484245" r:id="rId3"/>
    <p:sldLayoutId id="2147484246" r:id="rId4"/>
    <p:sldLayoutId id="2147484247" r:id="rId5"/>
    <p:sldLayoutId id="2147484248" r:id="rId6"/>
    <p:sldLayoutId id="2147484249" r:id="rId7"/>
    <p:sldLayoutId id="2147484250" r:id="rId8"/>
    <p:sldLayoutId id="2147484251" r:id="rId9"/>
    <p:sldLayoutId id="2147484252" r:id="rId10"/>
    <p:sldLayoutId id="2147484253" r:id="rId11"/>
    <p:sldLayoutId id="2147484254" r:id="rId12"/>
    <p:sldLayoutId id="2147484255" r:id="rId13"/>
    <p:sldLayoutId id="2147484256" r:id="rId14"/>
    <p:sldLayoutId id="2147484257" r:id="rId15"/>
    <p:sldLayoutId id="214748425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484784"/>
            <a:ext cx="7560840" cy="3672408"/>
          </a:xfrm>
        </p:spPr>
        <p:txBody>
          <a:bodyPr>
            <a:normAutofit/>
          </a:bodyPr>
          <a:lstStyle/>
          <a:p>
            <a:pPr algn="ctr"/>
            <a:r>
              <a:rPr lang="ru-RU" sz="3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 питания</a:t>
            </a:r>
            <a:br>
              <a:rPr lang="ru-RU" sz="3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начальных классах</a:t>
            </a:r>
            <a:br>
              <a:rPr lang="ru-RU" sz="3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38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Кадыбашской</a:t>
            </a:r>
            <a:r>
              <a:rPr lang="ru-RU" sz="3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СОШ</a:t>
            </a:r>
            <a:br>
              <a:rPr lang="ru-RU" sz="3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Агрызского</a:t>
            </a:r>
            <a:r>
              <a:rPr lang="ru-RU" sz="3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муниципального </a:t>
            </a:r>
            <a:br>
              <a:rPr lang="ru-RU" sz="3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РТ </a:t>
            </a:r>
            <a:br>
              <a:rPr lang="ru-RU" sz="3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2020-2021 учебном году</a:t>
            </a:r>
            <a:endParaRPr lang="ru-RU" sz="38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48680"/>
            <a:ext cx="6019032" cy="18002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Примерная стоимость завтрака ученика начальной школы составляет 53,41 руб.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2060848"/>
            <a:ext cx="3744416" cy="2920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645024"/>
            <a:ext cx="3744416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Ежедневно в школе утверждается меню. Администрация школы, а также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бракеражная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комиссия следит за качеством блюд, их соответствием утвержденным нормам и стандартам.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6" descr="02 февраля 2021г. начальные к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708920"/>
            <a:ext cx="3127728" cy="3816424"/>
          </a:xfrm>
          <a:prstGeom prst="rect">
            <a:avLst/>
          </a:prstGeom>
        </p:spPr>
      </p:pic>
      <p:pic>
        <p:nvPicPr>
          <p:cNvPr id="10" name="Picture 2" descr="E:\ВИДЕО\Режи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688554"/>
            <a:ext cx="2922181" cy="37647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2387352"/>
          </a:xfrm>
        </p:spPr>
        <p:txBody>
          <a:bodyPr>
            <a:normAutofit fontScale="90000"/>
          </a:bodyPr>
          <a:lstStyle/>
          <a:p>
            <a:r>
              <a:rPr lang="ru-RU" sz="3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Учащиеся начальных классов питаются с понедельника по субботу с </a:t>
            </a:r>
            <a:r>
              <a:rPr lang="ru-RU" sz="3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09:40 до  </a:t>
            </a:r>
            <a:r>
              <a:rPr lang="ru-RU" sz="3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09:55</a:t>
            </a:r>
            <a:r>
              <a:rPr lang="ru-RU" sz="3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8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7" descr="УУУУУУ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2348880"/>
            <a:ext cx="3132002" cy="3881437"/>
          </a:xfrm>
        </p:spPr>
      </p:pic>
      <p:pic>
        <p:nvPicPr>
          <p:cNvPr id="2051" name="Picture 3" descr="E:\ВИДЕО\ЕЕЕЕЕ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2852936"/>
            <a:ext cx="3879808" cy="29115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3168351" cy="439248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Экспертное заключение Федеральной службы по надзору в сфере защиты прав потребителей и благополучия человека Федерального бюджетного учреждения здравоохранения «Центр гигиены и эпидемиологии в Республике Татарстан» от 22.12.2020 г. № 45317</a:t>
            </a:r>
            <a:endParaRPr lang="ru-RU" dirty="0"/>
          </a:p>
        </p:txBody>
      </p:sp>
      <p:pic>
        <p:nvPicPr>
          <p:cNvPr id="5" name="Содержимое 5" descr="Заключение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51921" y="1124744"/>
            <a:ext cx="3312368" cy="4634515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332656"/>
            <a:ext cx="7128792" cy="6120680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МБОУ </a:t>
            </a:r>
            <a:r>
              <a:rPr lang="ru-RU" sz="4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Кадыбашская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СОШ  организовано бесплатное горячее питание для учащихся начальных классов с начала 2020-2021 учебного года, с 11.01.2021 г. сумма составляет 53 руб. 41 коп. / день на 1 учащегося .</a:t>
            </a:r>
            <a:endParaRPr lang="ru-RU" sz="3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(Согласно Постановления Кабинета Министров № 908 от 06 октября 2020 года «Об утверждении нормативных затрат на организацию и обеспечение бесплатным горячим питанием обучающихся по образовательным программам начального общего образования в государственных и муниципальных образовательных организациях», Постановления Исполнительного комитета </a:t>
            </a:r>
            <a:r>
              <a:rPr lang="ru-RU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Агрызского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Республики Татарстан № 384 от 23 ноября 2020 года «Об утверждении нормативных затрат на организацию и обеспечение бесплатным горячим питанием обучающихся по образовательным программам начального общего образования в государственных и муниципальных образовательных организациях </a:t>
            </a:r>
            <a:r>
              <a:rPr lang="ru-RU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Агрызского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Республики Татарстан)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поставщики продукции:</a:t>
            </a:r>
            <a:endParaRPr lang="ru-RU" sz="38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«Нива» (фрукты, овощи, рыба, макароны, масло растительное, мука, рис, соль, сосиски, сухари панировочные, томатная паста, чай)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«Приор» (куры)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«ИП Корнилов» (мясо)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«ИП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Шараф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(молоко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сгущеное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консервы)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ЗМК (масло сливочное, молоко, сметана)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6798734" cy="1152127"/>
          </a:xfrm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Цены на фрукты и овощи</a:t>
            </a:r>
            <a:endParaRPr lang="ru-RU" sz="38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16319440"/>
              </p:ext>
            </p:extLst>
          </p:nvPr>
        </p:nvGraphicFramePr>
        <p:xfrm>
          <a:off x="467543" y="1412780"/>
          <a:ext cx="6768753" cy="4752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6251"/>
                <a:gridCol w="2256251"/>
                <a:gridCol w="2256251"/>
              </a:tblGrid>
              <a:tr h="39604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Продукт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Ед.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изм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Цена, руб.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</a:tr>
              <a:tr h="39604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Апельсин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112,80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</a:tr>
              <a:tr h="39604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Бананы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71,88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</a:tr>
              <a:tr h="39604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Груша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133,70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</a:tr>
              <a:tr h="39604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Яблоки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82,50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</a:tr>
              <a:tr h="39604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Лимон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145,38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</a:tr>
              <a:tr h="39604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Огурцы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97,00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</a:tr>
              <a:tr h="39604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Капуста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14,12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</a:tr>
              <a:tr h="39604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Морковь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19,50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</a:tr>
              <a:tr h="39604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Лук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20,30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</a:tr>
              <a:tr h="39604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Свекла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22,00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</a:tr>
              <a:tr h="39604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Картофель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18,86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547" marR="75547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Цены на крупы и </a:t>
            </a:r>
            <a:r>
              <a:rPr lang="ru-RU" sz="38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хлебо-булочные</a:t>
            </a:r>
            <a:r>
              <a:rPr lang="ru-RU" sz="3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изделия </a:t>
            </a:r>
            <a:endParaRPr lang="ru-RU" sz="38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7191953"/>
              </p:ext>
            </p:extLst>
          </p:nvPr>
        </p:nvGraphicFramePr>
        <p:xfrm>
          <a:off x="395534" y="1930402"/>
          <a:ext cx="6984777" cy="41628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8259"/>
                <a:gridCol w="2328259"/>
                <a:gridCol w="2328259"/>
              </a:tblGrid>
              <a:tr h="59810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Продукт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Ед. 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изм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Цена, руб.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</a:tr>
              <a:tr h="598102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Гречка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69,00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</a:tr>
              <a:tr h="598102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Рис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64,50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</a:tr>
              <a:tr h="575835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Хлеб пшеничный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54,80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</a:tr>
              <a:tr h="59655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Хлеб ржаной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46,28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</a:tr>
              <a:tr h="598102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Макароны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33,80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</a:tr>
              <a:tr h="598102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Мука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30,40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Цены на молочную продукцию </a:t>
            </a:r>
            <a:endParaRPr lang="ru-RU" sz="38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3500695"/>
              </p:ext>
            </p:extLst>
          </p:nvPr>
        </p:nvGraphicFramePr>
        <p:xfrm>
          <a:off x="395535" y="2160588"/>
          <a:ext cx="7128792" cy="3356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4"/>
                <a:gridCol w="2376264"/>
                <a:gridCol w="2376264"/>
              </a:tblGrid>
              <a:tr h="839161"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Продукт</a:t>
                      </a:r>
                      <a:endParaRPr lang="ru-RU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Ед. </a:t>
                      </a:r>
                      <a:r>
                        <a:rPr lang="ru-RU" sz="18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изм</a:t>
                      </a:r>
                      <a:r>
                        <a:rPr lang="ru-RU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Цена, руб.</a:t>
                      </a:r>
                      <a:endParaRPr lang="ru-RU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</a:tr>
              <a:tr h="839161"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Масло сливочное</a:t>
                      </a:r>
                      <a:endParaRPr lang="ru-RU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410,00</a:t>
                      </a:r>
                      <a:endParaRPr lang="ru-RU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</a:tr>
              <a:tr h="839161"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Молоко</a:t>
                      </a:r>
                      <a:endParaRPr lang="ru-RU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49,00</a:t>
                      </a:r>
                      <a:endParaRPr lang="ru-RU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</a:tr>
              <a:tr h="839161"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Сметана</a:t>
                      </a:r>
                      <a:endParaRPr lang="ru-RU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171,79</a:t>
                      </a:r>
                      <a:endParaRPr lang="ru-RU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Цены на мясо, рыбу, колбасные изделия </a:t>
            </a:r>
            <a:endParaRPr lang="ru-RU" sz="38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975873096"/>
              </p:ext>
            </p:extLst>
          </p:nvPr>
        </p:nvGraphicFramePr>
        <p:xfrm>
          <a:off x="395535" y="2160588"/>
          <a:ext cx="7128792" cy="28525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4"/>
                <a:gridCol w="2376264"/>
                <a:gridCol w="2376264"/>
              </a:tblGrid>
              <a:tr h="713147"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Продукт</a:t>
                      </a:r>
                      <a:endParaRPr lang="ru-RU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Ед. </a:t>
                      </a:r>
                      <a:r>
                        <a:rPr lang="ru-RU" sz="18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изм</a:t>
                      </a:r>
                      <a:r>
                        <a:rPr lang="ru-RU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Цена, руб.</a:t>
                      </a:r>
                      <a:endParaRPr lang="ru-RU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</a:tr>
              <a:tr h="713147"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Куры</a:t>
                      </a:r>
                      <a:endParaRPr lang="ru-RU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136,08</a:t>
                      </a:r>
                      <a:endParaRPr lang="ru-RU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</a:tr>
              <a:tr h="713147"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Мясо</a:t>
                      </a:r>
                      <a:r>
                        <a:rPr lang="ru-RU" sz="18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без кости</a:t>
                      </a:r>
                      <a:endParaRPr lang="ru-RU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402,84</a:t>
                      </a:r>
                      <a:endParaRPr lang="ru-RU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</a:tr>
              <a:tr h="713147"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Сосиски</a:t>
                      </a:r>
                      <a:endParaRPr lang="ru-RU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255,42</a:t>
                      </a:r>
                      <a:endParaRPr lang="ru-RU" sz="1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538" marR="70538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09600" y="260648"/>
            <a:ext cx="6347713" cy="15121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Рекомендуемая калорийность рациона ученика начальных классов </a:t>
            </a:r>
            <a:endParaRPr lang="ru-RU" sz="38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160590"/>
            <a:ext cx="6912768" cy="3880773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Согласно СанПиН 2.3/2.4.3590-20 рекомендуемая калорийность меню школьника 7-10 лет составляет 2300 ккал. На завтрак должно приходится 25% от этой суммы, что составляет 575 ккал.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На текущий момент средняя калорийность блюд в школе составляет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575-580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ккал. 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Примерное двухнедельное меню школы составлено и утверждено на основе Примерного двухнедельного меню для общеобразовательных организаций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Агрызского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 2020 - 2021 учебный год для начальных классов (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осенне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зимний сезон).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Меню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637463" y="-45175"/>
            <a:ext cx="4608512" cy="651630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556</TotalTime>
  <Words>288</Words>
  <Application>Microsoft Office PowerPoint</Application>
  <PresentationFormat>Экран (4:3)</PresentationFormat>
  <Paragraphs>103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Грань</vt:lpstr>
      <vt:lpstr>Организация питания в начальных классах МБОУ Кадыбашской СОШ Агрызского муниципального  района РТ  в 2020-2021 учебном году</vt:lpstr>
      <vt:lpstr>Слайд 2</vt:lpstr>
      <vt:lpstr>Основные поставщики продукции:</vt:lpstr>
      <vt:lpstr>Цены на фрукты и овощи</vt:lpstr>
      <vt:lpstr>Цены на крупы и хлебо-булочные изделия </vt:lpstr>
      <vt:lpstr>Цены на молочную продукцию </vt:lpstr>
      <vt:lpstr>Цены на мясо, рыбу, колбасные изделия </vt:lpstr>
      <vt:lpstr>Рекомендуемая калорийность рациона ученика начальных классов </vt:lpstr>
      <vt:lpstr>Слайд 9</vt:lpstr>
      <vt:lpstr>Примерная стоимость завтрака ученика начальной школы составляет 53,41 руб.</vt:lpstr>
      <vt:lpstr>Ежедневно в школе утверждается меню. Администрация школы, а также бракеражная комиссия следит за качеством блюд, их соответствием утвержденным нормам и стандартам.</vt:lpstr>
      <vt:lpstr>Учащиеся начальных классов питаются с понедельника по субботу с 09:40 до  09:55  </vt:lpstr>
      <vt:lpstr>Экспертное заключение Федеральной службы по надзору в сфере защиты прав потребителей и благополучия человека Федерального бюджетного учреждения здравоохранения «Центр гигиены и эпидемиологии в Республике Татарстан» от 22.12.2020 г. № 45317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питания в начальной школе</dc:title>
  <dc:creator>Учитель</dc:creator>
  <cp:lastModifiedBy>Гулия</cp:lastModifiedBy>
  <cp:revision>60</cp:revision>
  <dcterms:created xsi:type="dcterms:W3CDTF">2021-01-28T11:09:07Z</dcterms:created>
  <dcterms:modified xsi:type="dcterms:W3CDTF">2021-02-02T07:29:29Z</dcterms:modified>
</cp:coreProperties>
</file>